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1"/>
  </p:notesMasterIdLst>
  <p:sldIdLst>
    <p:sldId id="260" r:id="rId2"/>
    <p:sldId id="261" r:id="rId3"/>
    <p:sldId id="272" r:id="rId4"/>
    <p:sldId id="557" r:id="rId5"/>
    <p:sldId id="558" r:id="rId6"/>
    <p:sldId id="275" r:id="rId7"/>
    <p:sldId id="276" r:id="rId8"/>
    <p:sldId id="277" r:id="rId9"/>
    <p:sldId id="278" r:id="rId10"/>
    <p:sldId id="280" r:id="rId11"/>
    <p:sldId id="279" r:id="rId12"/>
    <p:sldId id="273" r:id="rId13"/>
    <p:sldId id="282" r:id="rId14"/>
    <p:sldId id="281" r:id="rId15"/>
    <p:sldId id="291" r:id="rId16"/>
    <p:sldId id="552" r:id="rId17"/>
    <p:sldId id="559" r:id="rId18"/>
    <p:sldId id="560" r:id="rId19"/>
    <p:sldId id="566" r:id="rId20"/>
    <p:sldId id="567" r:id="rId21"/>
    <p:sldId id="561" r:id="rId22"/>
    <p:sldId id="562" r:id="rId23"/>
    <p:sldId id="657" r:id="rId24"/>
    <p:sldId id="658" r:id="rId25"/>
    <p:sldId id="659" r:id="rId26"/>
    <p:sldId id="660" r:id="rId27"/>
    <p:sldId id="661" r:id="rId28"/>
    <p:sldId id="662" r:id="rId29"/>
    <p:sldId id="663" r:id="rId30"/>
    <p:sldId id="664" r:id="rId31"/>
    <p:sldId id="666" r:id="rId32"/>
    <p:sldId id="667" r:id="rId33"/>
    <p:sldId id="665" r:id="rId34"/>
    <p:sldId id="332" r:id="rId35"/>
    <p:sldId id="579" r:id="rId36"/>
    <p:sldId id="581" r:id="rId37"/>
    <p:sldId id="582" r:id="rId38"/>
    <p:sldId id="580" r:id="rId39"/>
    <p:sldId id="668" r:id="rId40"/>
    <p:sldId id="588" r:id="rId41"/>
    <p:sldId id="589" r:id="rId42"/>
    <p:sldId id="585" r:id="rId43"/>
    <p:sldId id="592" r:id="rId44"/>
    <p:sldId id="590" r:id="rId45"/>
    <p:sldId id="593" r:id="rId46"/>
    <p:sldId id="594" r:id="rId47"/>
    <p:sldId id="587" r:id="rId48"/>
    <p:sldId id="598" r:id="rId49"/>
    <p:sldId id="595" r:id="rId50"/>
    <p:sldId id="597" r:id="rId51"/>
    <p:sldId id="599" r:id="rId52"/>
    <p:sldId id="596" r:id="rId53"/>
    <p:sldId id="388" r:id="rId54"/>
    <p:sldId id="335" r:id="rId55"/>
    <p:sldId id="394" r:id="rId56"/>
    <p:sldId id="600" r:id="rId57"/>
    <p:sldId id="669" r:id="rId58"/>
    <p:sldId id="407" r:id="rId59"/>
    <p:sldId id="602" r:id="rId60"/>
    <p:sldId id="603" r:id="rId61"/>
    <p:sldId id="338" r:id="rId62"/>
    <p:sldId id="604" r:id="rId63"/>
    <p:sldId id="616" r:id="rId64"/>
    <p:sldId id="617" r:id="rId65"/>
    <p:sldId id="605" r:id="rId66"/>
    <p:sldId id="608" r:id="rId67"/>
    <p:sldId id="610" r:id="rId68"/>
    <p:sldId id="611" r:id="rId69"/>
    <p:sldId id="609" r:id="rId70"/>
    <p:sldId id="612" r:id="rId71"/>
    <p:sldId id="613" r:id="rId72"/>
    <p:sldId id="619" r:id="rId73"/>
    <p:sldId id="615" r:id="rId74"/>
    <p:sldId id="670" r:id="rId75"/>
    <p:sldId id="621" r:id="rId76"/>
    <p:sldId id="623" r:id="rId77"/>
    <p:sldId id="622" r:id="rId78"/>
    <p:sldId id="624" r:id="rId79"/>
    <p:sldId id="626" r:id="rId80"/>
    <p:sldId id="614" r:id="rId81"/>
    <p:sldId id="625" r:id="rId82"/>
    <p:sldId id="632" r:id="rId83"/>
    <p:sldId id="628" r:id="rId84"/>
    <p:sldId id="627" r:id="rId85"/>
    <p:sldId id="630" r:id="rId86"/>
    <p:sldId id="637" r:id="rId87"/>
    <p:sldId id="641" r:id="rId88"/>
    <p:sldId id="642" r:id="rId89"/>
    <p:sldId id="640" r:id="rId90"/>
    <p:sldId id="643" r:id="rId91"/>
    <p:sldId id="629" r:id="rId92"/>
    <p:sldId id="646" r:id="rId93"/>
    <p:sldId id="648" r:id="rId94"/>
    <p:sldId id="649" r:id="rId95"/>
    <p:sldId id="650" r:id="rId96"/>
    <p:sldId id="651" r:id="rId97"/>
    <p:sldId id="671" r:id="rId98"/>
    <p:sldId id="631" r:id="rId99"/>
    <p:sldId id="26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77"/>
    <p:restoredTop sz="94643"/>
  </p:normalViewPr>
  <p:slideViewPr>
    <p:cSldViewPr snapToGrid="0" snapToObjects="1">
      <p:cViewPr varScale="1">
        <p:scale>
          <a:sx n="78" d="100"/>
          <a:sy n="78" d="100"/>
        </p:scale>
        <p:origin x="16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Centre </a:t>
            </a:r>
            <a:r>
              <a:rPr lang="en-US" dirty="0" err="1">
                <a:solidFill>
                  <a:schemeClr val="bg1"/>
                </a:solidFill>
              </a:rPr>
              <a:t>ValBio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Ranomafana</a:t>
            </a:r>
            <a:r>
              <a:rPr lang="en-US" dirty="0">
                <a:solidFill>
                  <a:schemeClr val="bg1"/>
                </a:solidFill>
              </a:rPr>
              <a:t> National Park, Madagascar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December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E²M²: Ecological and Epidemiological Modeling in Madagascar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71" y="1698171"/>
            <a:ext cx="6444343" cy="3695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E2M2.org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122015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statistics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Linear regression tutorial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systematic observation of natural events and conditions in order to discover facts about them and to formulate laws and principles 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i="1" dirty="0">
                <a:solidFill>
                  <a:schemeClr val="bg1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Observations</a:t>
            </a:r>
            <a:r>
              <a:rPr lang="en-US" b="1" dirty="0">
                <a:solidFill>
                  <a:schemeClr val="bg1"/>
                </a:solidFill>
              </a:rPr>
              <a:t> 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AEE355-22C7-81AB-5DCD-14AC46D4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DAA616-0309-680A-BDAF-73D30CA3A5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Backbone of science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A4AD9-04CA-5141-8F45-3D4EAC4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B2095E-B962-EAD6-1A57-CB6ED0E3095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What is </a:t>
            </a:r>
            <a:r>
              <a:rPr lang="en-US" sz="3600">
                <a:solidFill>
                  <a:srgbClr val="FF40FF"/>
                </a:solidFill>
              </a:rPr>
              <a:t>data</a:t>
            </a:r>
            <a:r>
              <a:rPr lang="en-US" sz="3600">
                <a:solidFill>
                  <a:schemeClr val="bg1"/>
                </a:solidFill>
              </a:rPr>
              <a:t>?</a:t>
            </a:r>
          </a:p>
          <a:p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0D203C-88A0-DF69-93EF-A949347221B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93214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8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97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336355" y="1463366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678" y="3321564"/>
            <a:ext cx="5218894" cy="154110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Lecture </a:t>
            </a:r>
            <a:r>
              <a:rPr lang="en-US" sz="2400" dirty="0">
                <a:solidFill>
                  <a:schemeClr val="bg1"/>
                </a:solidFill>
              </a:rPr>
              <a:t>contributions</a:t>
            </a:r>
            <a:r>
              <a:rPr lang="en-US" dirty="0">
                <a:solidFill>
                  <a:schemeClr val="bg1"/>
                </a:solidFill>
              </a:rPr>
              <a:t> from: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Tanjona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Ramiadantsoa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Steve </a:t>
            </a:r>
            <a:r>
              <a:rPr lang="en-US" dirty="0" err="1">
                <a:solidFill>
                  <a:schemeClr val="bg1"/>
                </a:solidFill>
              </a:rPr>
              <a:t>Bellan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natural events and conditions in order to </a:t>
            </a:r>
            <a:r>
              <a:rPr lang="en-US" dirty="0">
                <a:solidFill>
                  <a:srgbClr val="00B050"/>
                </a:solidFill>
              </a:rPr>
              <a:t>discover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facts about them and 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to support a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022479-EE98-BA3A-1EEB-F6CA518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4" t="8057" r="6161" b="21148"/>
          <a:stretch/>
        </p:blipFill>
        <p:spPr>
          <a:xfrm>
            <a:off x="3526971" y="1877785"/>
            <a:ext cx="5159829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8" r="4685" b="17763"/>
          <a:stretch/>
        </p:blipFill>
        <p:spPr>
          <a:xfrm>
            <a:off x="3461656" y="1450395"/>
            <a:ext cx="5323115" cy="43625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268C23-0008-DC61-3651-3CD2D9D22469}"/>
              </a:ext>
            </a:extLst>
          </p:cNvPr>
          <p:cNvSpPr txBox="1">
            <a:spLocks/>
          </p:cNvSpPr>
          <p:nvPr/>
        </p:nvSpPr>
        <p:spPr>
          <a:xfrm>
            <a:off x="3081407" y="5612819"/>
            <a:ext cx="669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What do we need to make these data?</a:t>
            </a:r>
          </a:p>
        </p:txBody>
      </p:sp>
    </p:spTree>
    <p:extLst>
      <p:ext uri="{BB962C8B-B14F-4D97-AF65-F5344CB8AC3E}">
        <p14:creationId xmlns:p14="http://schemas.microsoft.com/office/powerpoint/2010/main" val="28590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8" b="10991"/>
          <a:stretch/>
        </p:blipFill>
        <p:spPr>
          <a:xfrm>
            <a:off x="3020786" y="1450395"/>
            <a:ext cx="6074526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7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5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ED5F8-A138-456B-A6B8-0261CC0E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055889"/>
            <a:ext cx="7772400" cy="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63779-3F4F-33AE-B7BC-097EE8CF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3" y="986483"/>
            <a:ext cx="4431393" cy="6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DD988-3B28-BB33-E49B-5864F3CE3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66DEE-73D0-750A-0328-C585961B789A}"/>
              </a:ext>
            </a:extLst>
          </p:cNvPr>
          <p:cNvSpPr/>
          <p:nvPr/>
        </p:nvSpPr>
        <p:spPr>
          <a:xfrm>
            <a:off x="1289113" y="3400191"/>
            <a:ext cx="7058635" cy="282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0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80D8B-B5A4-8F9B-949D-F17FFC94FAC7}"/>
              </a:ext>
            </a:extLst>
          </p:cNvPr>
          <p:cNvSpPr/>
          <p:nvPr/>
        </p:nvSpPr>
        <p:spPr>
          <a:xfrm>
            <a:off x="1289113" y="4359729"/>
            <a:ext cx="7058635" cy="186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4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b="1" dirty="0">
                <a:solidFill>
                  <a:srgbClr val="FF40FF"/>
                </a:solidFill>
              </a:rPr>
              <a:t>Evidence</a:t>
            </a:r>
            <a:r>
              <a:rPr lang="en-US" sz="3200" dirty="0">
                <a:solidFill>
                  <a:schemeClr val="bg1"/>
                </a:solidFill>
              </a:rPr>
              <a:t> to support a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22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31" y="2725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Data provide </a:t>
            </a:r>
            <a:r>
              <a:rPr lang="en-US" sz="4000" dirty="0">
                <a:solidFill>
                  <a:srgbClr val="FF40FF"/>
                </a:solidFill>
                <a:latin typeface="+mj-lt"/>
              </a:rPr>
              <a:t>evidence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to support a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claim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lvl="1"/>
            <a:r>
              <a:rPr lang="en-US" sz="4000" dirty="0"/>
              <a:t>Backbone of science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81196-45EC-E3B2-9592-B6DC83DC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62ED-6490-8437-AC02-4F88F7A6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48F9-DC3C-DC6E-6E2A-8A174DB7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783-2018-E110-8142-6992A069DFEB}"/>
              </a:ext>
            </a:extLst>
          </p:cNvPr>
          <p:cNvSpPr txBox="1">
            <a:spLocks/>
          </p:cNvSpPr>
          <p:nvPr/>
        </p:nvSpPr>
        <p:spPr>
          <a:xfrm>
            <a:off x="8772384" y="2114776"/>
            <a:ext cx="3211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  <a:r>
              <a:rPr lang="en-US" i="1" dirty="0">
                <a:solidFill>
                  <a:schemeClr val="bg1"/>
                </a:solidFill>
              </a:rPr>
              <a:t>: The population size of Madagascar has increased throughout the past 50 years</a:t>
            </a:r>
          </a:p>
        </p:txBody>
      </p:sp>
    </p:spTree>
    <p:extLst>
      <p:ext uri="{BB962C8B-B14F-4D97-AF65-F5344CB8AC3E}">
        <p14:creationId xmlns:p14="http://schemas.microsoft.com/office/powerpoint/2010/main" val="881998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009BB5D-00AA-5519-65E4-30E402C82F9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976327BA-187D-913D-498A-C8788005F5F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Colors, (blood) types, species name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3782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DF3D8-F419-8149-8F38-D06A4CAB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2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D584-5BCE-8647-AA3F-7A3A3B2C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B69C16B-4DB4-9AF5-59C9-7710A3C0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A44EC3-8E01-EAB8-E622-885F3679E3A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42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6559-D309-FD48-8569-A7E7FFB2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9650BF6-309E-EBD7-04B2-1798E8AE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55EB44-6251-DBD1-02F3-C45396DFEEB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24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3693-FD23-9142-AC11-06A5CBEC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CF3CDAB-D15F-51DF-5652-0309E85A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086B3D-6102-5FAC-26C8-60D40D1034A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51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E6A-7EE0-A549-8BD6-B0CED141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35C091E-ADC8-83C0-CFC8-48E1A48F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771A80-9E84-ED6E-20C7-64C7FCF3C82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47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  <a:p>
            <a:r>
              <a:rPr lang="en-US" dirty="0">
                <a:solidFill>
                  <a:schemeClr val="bg1"/>
                </a:solidFill>
              </a:rPr>
              <a:t>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750B4-F2DE-5E4C-9750-8DF7191A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EE7ADE-5854-7AD7-932A-0B13654A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E95D94-BED4-DFDC-4350-0ADCCCBA23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3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  <a:p>
            <a:r>
              <a:rPr lang="en-US" dirty="0">
                <a:solidFill>
                  <a:schemeClr val="bg1"/>
                </a:solidFill>
              </a:rPr>
              <a:t>Reproducibility</a:t>
            </a:r>
          </a:p>
          <a:p>
            <a:r>
              <a:rPr lang="en-US" dirty="0">
                <a:solidFill>
                  <a:schemeClr val="bg1"/>
                </a:solidFill>
              </a:rPr>
              <a:t>Measurement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04F7-B666-D04B-BC3F-36E8DD2D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D75E923-4808-BC04-CFBC-760512E4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19242F-6EB0-D6A0-0D6D-9BA9C14D731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917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Impossible, example?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Theoretically possible but practically unfeasible, examples?</a:t>
            </a:r>
          </a:p>
          <a:p>
            <a:r>
              <a:rPr lang="en-US" dirty="0">
                <a:solidFill>
                  <a:schemeClr val="bg1"/>
                </a:solidFill>
              </a:rPr>
              <a:t>Data quality and quantity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practice there is always a trade-off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Example: monetary cost, human effort  -&gt; power analysis,  sampling design etc.</a:t>
            </a:r>
          </a:p>
          <a:p>
            <a:r>
              <a:rPr lang="en-US" dirty="0">
                <a:solidFill>
                  <a:schemeClr val="bg1"/>
                </a:solidFill>
              </a:rPr>
              <a:t>Reproducibility</a:t>
            </a:r>
          </a:p>
          <a:p>
            <a:r>
              <a:rPr lang="en-US" dirty="0">
                <a:solidFill>
                  <a:schemeClr val="bg1"/>
                </a:solidFill>
              </a:rPr>
              <a:t>Measurement errors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816BC-638C-CA40-8959-3883CDF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34DD54B-1FA8-CB49-FB68-2E4788A4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AE9BB6-9967-685A-E2F8-C59CF96C88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>
                <a:solidFill>
                  <a:schemeClr val="bg1"/>
                </a:solidFill>
              </a:rPr>
              <a:t>: Things to consider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053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D31-85EF-C042-A9FE-22983EF5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5341-80AC-B74B-8F9C-E64214E8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8570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BA541E-8411-F363-8AD0-4FEA37E9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80A60C-A1FA-8005-7742-2BAA73935C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Models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2DB269-0FE4-6096-A3C0-4DD7808E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B3F2DE-F3E5-7B40-7EB2-1F245A426BF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40FF"/>
                </a:solidFill>
              </a:rPr>
              <a:t>systematic observation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of natural events and conditions in order to </a:t>
            </a:r>
            <a:r>
              <a:rPr lang="en-US">
                <a:solidFill>
                  <a:srgbClr val="00B050"/>
                </a:solidFill>
              </a:rPr>
              <a:t>discover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facts about them and to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rgbClr val="FFFFFF"/>
                </a:solidFill>
              </a:rPr>
              <a:t> – </a:t>
            </a:r>
            <a:r>
              <a:rPr lang="en-US" sz="2400" i="1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Laws and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theory = a declaration to explain a phenomenon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Logical and falsifiable</a:t>
            </a: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 </a:t>
            </a:r>
            <a:r>
              <a:rPr lang="en-US" dirty="0">
                <a:solidFill>
                  <a:schemeClr val="bg1"/>
                </a:solidFill>
              </a:rPr>
              <a:t>= an abstract representation of a phenomenon</a:t>
            </a:r>
          </a:p>
          <a:p>
            <a:r>
              <a:rPr lang="en-US" dirty="0">
                <a:solidFill>
                  <a:schemeClr val="bg1"/>
                </a:solidFill>
              </a:rPr>
              <a:t>A hypothesis = a testable declaration that is derived from a theory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7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6613" y="274638"/>
            <a:ext cx="10194972" cy="11430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Theory, Models, Hypotheses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3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  <a:r>
              <a:rPr lang="en-US" b="1" dirty="0"/>
              <a:t>:</a:t>
            </a:r>
            <a:r>
              <a:rPr lang="en-US" dirty="0"/>
              <a:t>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E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M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, we distinguish between 		</a:t>
            </a:r>
            <a:r>
              <a:rPr lang="en-US" sz="3600" dirty="0">
                <a:solidFill>
                  <a:srgbClr val="00B050"/>
                </a:solidFill>
              </a:rPr>
              <a:t>	statistical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rgbClr val="00B050"/>
                </a:solidFill>
              </a:rPr>
              <a:t>mechanistic</a:t>
            </a:r>
            <a:r>
              <a:rPr lang="en-US" sz="3600" dirty="0">
                <a:solidFill>
                  <a:schemeClr val="bg1"/>
                </a:solidFill>
              </a:rPr>
              <a:t> models</a:t>
            </a:r>
          </a:p>
          <a:p>
            <a:pPr marL="0" indent="0">
              <a:buNone/>
            </a:pPr>
            <a:endParaRPr lang="en-US" sz="3600" dirty="0">
              <a:solidFill>
                <a:srgbClr val="FF4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84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assess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 (describe patterns)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hypothesis with appropriate statistical tools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t-test, Chi-square, ANOVA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Ordination (PCA)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Regression (LM, GLM, GLMM, GAM)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1C62B-1F88-0773-E241-32CC4341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83EE15-7391-C9DB-1458-DEA10C169D34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03959-2597-09DA-82DE-646E0C4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815BB2-8DD1-9D09-D43C-5CA6202F60C3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F69A7-A644-874F-3F2C-79E8E02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362496-2429-AFD7-3B93-53D00B200BF5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𝑚𝑥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=0.029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 mil.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7.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30E47-C50D-8A0E-FDD0-7BC1F2C6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32AC-C7FA-80DD-0D8D-34699FA2285C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 and y independent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etc.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 and y independent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etc.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y and y independent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etc.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r>
              <a:rPr lang="en-US" dirty="0">
                <a:solidFill>
                  <a:schemeClr val="bg1"/>
                </a:solidFill>
              </a:rPr>
              <a:t>There are so many statistical models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292B24-B6EC-3C48-91A1-FB2DA37A003E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371F-0FE9-A586-08D9-A6C966EC5BFC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49/person/</a:t>
                </a:r>
                <a:r>
                  <a:rPr lang="en-US" sz="2900" dirty="0" err="1">
                    <a:solidFill>
                      <a:schemeClr val="bg1"/>
                    </a:solidFill>
                  </a:rPr>
                  <a:t>yr</a:t>
                </a:r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3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1B14B7-0BE7-26B3-4E12-C85C8E0C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573E8-001C-C602-74D5-FC4F273E7E20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i="1" dirty="0">
                <a:solidFill>
                  <a:srgbClr val="FF0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1416173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We use models to both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predict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explain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Tool for E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power keeps increasing</a:t>
            </a:r>
          </a:p>
          <a:p>
            <a:r>
              <a:rPr lang="en-US" dirty="0">
                <a:solidFill>
                  <a:schemeClr val="bg1"/>
                </a:solidFill>
              </a:rPr>
              <a:t>Language/software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Fortran, C, C++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Julia, Java, Python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, Maple, Mathematica,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SAS, SPSS, Stata</a:t>
            </a:r>
          </a:p>
          <a:p>
            <a:r>
              <a:rPr lang="en-US" dirty="0">
                <a:solidFill>
                  <a:schemeClr val="bg1"/>
                </a:solidFill>
              </a:rPr>
              <a:t>Specific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Vortex, RAMAS, </a:t>
            </a:r>
            <a:r>
              <a:rPr lang="en-US" dirty="0" err="1">
                <a:solidFill>
                  <a:schemeClr val="bg1"/>
                </a:solidFill>
              </a:rPr>
              <a:t>NetLogo</a:t>
            </a:r>
            <a:r>
              <a:rPr lang="en-US" dirty="0">
                <a:solidFill>
                  <a:schemeClr val="bg1"/>
                </a:solidFill>
              </a:rPr>
              <a:t> for IBM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NicheMapper</a:t>
            </a:r>
            <a:r>
              <a:rPr lang="en-US" dirty="0">
                <a:solidFill>
                  <a:schemeClr val="bg1"/>
                </a:solidFill>
              </a:rPr>
              <a:t> for physiology, </a:t>
            </a:r>
            <a:r>
              <a:rPr lang="en-US" dirty="0" err="1">
                <a:solidFill>
                  <a:schemeClr val="bg1"/>
                </a:solidFill>
              </a:rPr>
              <a:t>iLand</a:t>
            </a:r>
            <a:r>
              <a:rPr lang="en-US" dirty="0">
                <a:solidFill>
                  <a:schemeClr val="bg1"/>
                </a:solidFill>
              </a:rPr>
              <a:t> for forest dynamics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MaxEnt</a:t>
            </a:r>
            <a:r>
              <a:rPr lang="en-US" dirty="0">
                <a:solidFill>
                  <a:schemeClr val="bg1"/>
                </a:solidFill>
              </a:rPr>
              <a:t> for species distribution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Zonation for reserve selection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compromise: R---very powerful for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formatting and sorting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Statistical analyses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Simulation (mechanistic model)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“the study of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on the people”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– coined in 1802 to describe diseases in the Spanish population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the study and analysis of the distribution and determinants of health and disease (“risk factors”)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epidemiology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Kermack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McKendrik</a:t>
            </a:r>
            <a:r>
              <a:rPr lang="en-US" dirty="0">
                <a:solidFill>
                  <a:schemeClr val="bg1"/>
                </a:solidFill>
              </a:rPr>
              <a:t> (1927)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study of the interactions of organisms and their environment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Nile crocodiles opening mouths for sandpipers (Herodotus)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explaining dynamical processes in nature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Disease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Anderson and May (1980s)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FB54F7-084E-FE8E-F8E6-D7652BA1A21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6637173E-1086-03FE-B6C0-1CC314C3B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723099-8A95-1953-DB92-52C06ADACBB1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48F95D8-335B-317C-AB41-D3512F4C59D8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EB8D7A0-92A6-12D7-F27A-86E7DB9D8969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34EC68E-8B66-7CCD-F4C3-5FC564FCBE70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E86035D-DB0C-AA34-FEE7-2474D7F72290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EDB0AA-9855-30DD-357D-B5553503BBC9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4CDEEF4-0C5C-CC30-F340-53167EE1C8E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0E067D6-09F2-2C13-7E56-CADFEF28824B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3D111AC-B5B7-5468-BC87-98070B4D2F90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B42318-3C2D-9859-3AEF-D5687FB4F21D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F1C971-7006-D7FF-C652-A9CC7974BD45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>
            <a:extLst>
              <a:ext uri="{FF2B5EF4-FFF2-40B4-BE49-F238E27FC236}">
                <a16:creationId xmlns:a16="http://schemas.microsoft.com/office/drawing/2014/main" id="{83D57ECD-B732-DA86-27CC-DBC6AECE7273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5FE04CE2-600A-2803-593A-815B1C15EB8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BE5FF73-C578-6164-7350-471407B0CF53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5F978-D8C7-2A45-F7D8-93BE9DD87649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811CDE-F149-4831-A6A0-DEEADFC63658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6FA6FD-AA93-21F3-F923-4AEB2644A96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122015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statistics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Linear regression tutorial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866761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Misaotra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</a:rPr>
              <a:t>DAIDD: </a:t>
            </a:r>
            <a:r>
              <a:rPr lang="en-US" sz="2500" b="1" i="1" dirty="0">
                <a:solidFill>
                  <a:schemeClr val="bg1"/>
                </a:solidFill>
              </a:rPr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2500" dirty="0">
                <a:solidFill>
                  <a:schemeClr val="bg1"/>
                </a:solidFill>
              </a:rPr>
              <a:t>December 2023, Virtual</a:t>
            </a:r>
          </a:p>
          <a:p>
            <a:pPr marL="0" indent="0">
              <a:buNone/>
            </a:pP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</a:rPr>
              <a:t>MMED: </a:t>
            </a:r>
            <a:r>
              <a:rPr lang="en-US" sz="2500" b="1" i="1" dirty="0">
                <a:solidFill>
                  <a:schemeClr val="bg1"/>
                </a:solidFill>
              </a:rPr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May-June 2023, Cape Town, South Africa</a:t>
            </a:r>
            <a:endParaRPr lang="en-US" sz="25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South African Center for Epidemiological Modeling and Analysis (SACEMA)</a:t>
            </a:r>
            <a:r>
              <a:rPr lang="en-US" sz="1800" b="1" i="1" dirty="0">
                <a:solidFill>
                  <a:schemeClr val="bg1"/>
                </a:solidFill>
              </a:rPr>
              <a:t>, </a:t>
            </a:r>
            <a:r>
              <a:rPr lang="en-US" sz="1800" b="1" dirty="0">
                <a:solidFill>
                  <a:schemeClr val="bg1"/>
                </a:solidFill>
              </a:rPr>
              <a:t>Director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1"/>
                </a:solidFill>
              </a:rPr>
              <a:t>University of Stellenbosch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Content Placeholder 11">
            <a:extLst>
              <a:ext uri="{FF2B5EF4-FFF2-40B4-BE49-F238E27FC236}">
                <a16:creationId xmlns:a16="http://schemas.microsoft.com/office/drawing/2014/main" id="{1DC3769A-EBF0-6B2E-4977-813AD22ED56E}"/>
              </a:ext>
            </a:extLst>
          </p:cNvPr>
          <p:cNvSpPr txBox="1">
            <a:spLocks/>
          </p:cNvSpPr>
          <p:nvPr/>
        </p:nvSpPr>
        <p:spPr>
          <a:xfrm>
            <a:off x="5842322" y="4797193"/>
            <a:ext cx="7835900" cy="1003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</p:spTree>
    <p:extLst>
      <p:ext uri="{BB962C8B-B14F-4D97-AF65-F5344CB8AC3E}">
        <p14:creationId xmlns:p14="http://schemas.microsoft.com/office/powerpoint/2010/main" val="102368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2596</TotalTime>
  <Words>3528</Words>
  <Application>Microsoft Macintosh PowerPoint</Application>
  <PresentationFormat>Widescreen</PresentationFormat>
  <Paragraphs>663</Paragraphs>
  <Slides>99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Data and Models</vt:lpstr>
      <vt:lpstr>Thanks to our sponsors!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What is science?</vt:lpstr>
      <vt:lpstr>Observations and Laws and Principles</vt:lpstr>
      <vt:lpstr>Data and Models</vt:lpstr>
      <vt:lpstr>PowerPoint Presentation</vt:lpstr>
      <vt:lpstr>PowerPoint Presentation</vt:lpstr>
      <vt:lpstr>What is science?</vt:lpstr>
      <vt:lpstr>Data and Models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Data: Things to consider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and Models</vt:lpstr>
      <vt:lpstr>PowerPoint Presentation</vt:lpstr>
      <vt:lpstr>What is science?</vt:lpstr>
      <vt:lpstr>Laws and Principles</vt:lpstr>
      <vt:lpstr>Theory, Models, Hypotheses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PowerPoint Presentation</vt:lpstr>
      <vt:lpstr>PowerPoint Presentation</vt:lpstr>
      <vt:lpstr>PowerPoint Presentation</vt:lpstr>
      <vt:lpstr>PowerPoint Presentation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PowerPoint Presentation</vt:lpstr>
      <vt:lpstr>Goals for this lecture</vt:lpstr>
      <vt:lpstr>Goals for this lecture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PowerPoint Presentation</vt:lpstr>
      <vt:lpstr>Misaotra!</vt:lpstr>
      <vt:lpstr>International Clinics on Infectious Disease, Dynamics, &amp;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80</cp:revision>
  <dcterms:created xsi:type="dcterms:W3CDTF">2018-01-14T04:11:12Z</dcterms:created>
  <dcterms:modified xsi:type="dcterms:W3CDTF">2022-12-10T05:40:28Z</dcterms:modified>
</cp:coreProperties>
</file>